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8" r:id="rId2"/>
    <p:sldId id="256" r:id="rId3"/>
    <p:sldId id="257" r:id="rId4"/>
    <p:sldId id="259" r:id="rId5"/>
    <p:sldId id="260" r:id="rId6"/>
    <p:sldId id="261" r:id="rId7"/>
    <p:sldId id="278" r:id="rId8"/>
    <p:sldId id="284" r:id="rId9"/>
    <p:sldId id="285" r:id="rId10"/>
    <p:sldId id="286" r:id="rId11"/>
    <p:sldId id="287" r:id="rId12"/>
    <p:sldId id="279" r:id="rId13"/>
    <p:sldId id="281" r:id="rId14"/>
    <p:sldId id="282" r:id="rId15"/>
    <p:sldId id="280" r:id="rId16"/>
    <p:sldId id="268" r:id="rId17"/>
    <p:sldId id="270" r:id="rId18"/>
    <p:sldId id="277" r:id="rId19"/>
    <p:sldId id="274" r:id="rId20"/>
    <p:sldId id="271" r:id="rId21"/>
    <p:sldId id="275" r:id="rId22"/>
    <p:sldId id="273" r:id="rId23"/>
    <p:sldId id="258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F993E-73D7-4D41-913E-A5A6CF162279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2B4A6-E67C-4790-82B0-4DDC1F832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95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23746C-97C6-416E-8517-D64468074E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CDD7F-B327-48FC-A420-CF235D3E6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F2BCD-1707-4F08-BF95-128307145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97F8D-C74C-49E6-84DF-5BB16F2D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3AA3-D50C-45EF-8F91-49DDF79D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E6F1-DE97-4EF9-B78A-076F620B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DEB4-819C-411D-AB67-7B3D278A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5C80E-C456-49FD-BD30-F10A484C7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758BD-23B6-4E06-A93B-440831182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AE36B-4398-40D7-9217-015937B1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AC18B-428F-4C73-B653-77A7BF06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64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8288B2-E1E6-44D4-A3D5-B34FFD2EA4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3699A-1715-4D8D-899C-3403A8854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E5CB5-F571-43BE-ABA8-32D50B8B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F7795-C110-4C86-B757-FCA20551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5DE06-E633-47BE-9C90-52AAC711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B8A3-74CF-4735-8385-29DFAD19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437E-BA28-4077-B528-DCBA8DCA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5CE17-3340-4703-A431-945CD507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806B7-EDB3-4F13-99EE-DADEEF9C8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35307-AC66-4369-B65D-06736EBC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9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5607-B8EA-4DA1-887B-87BB3018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F5101-686E-4255-8E57-5A6AEDF04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67903-AA79-44F3-81BC-6AF72FF9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42F27-3E55-404D-BEE7-EE5A7E59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177D-8701-4C43-A287-B1D3C3ED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0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1F0D-9C05-4721-84F9-02BD3F62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27905-F7C5-43E3-BDE4-E2DDBA061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14683-E798-4BC6-ACF7-4E190FF31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CAD1F-C4AB-4E45-BC5D-10E4A84D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23C1F-B868-4AB4-A164-9B66E3D6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C198D-0C30-4E1E-A63A-38B28626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2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F67D-AFF3-45CC-ACEA-FA7B84C5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85E32-4445-4E25-8E3C-D08924013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591DB-53FF-4BD7-AE63-1E2A79D39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97D96-1832-45BB-8EFB-A7330FBEB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D85B0-E5A6-46FF-AF6A-204D1703F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44714D-4CB8-41D3-A51E-6F7A5EAB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33629-3E6C-4F45-9725-819BEE8B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EDDE75-B2BC-4AB9-98AC-721EC906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7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7B5F-5AE5-4A34-B885-98D115DC9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B473A6-968E-4AEF-B4AA-C37B4862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E3C83-5E7F-4CC3-906F-C85C3305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D5626-F101-4F8A-A358-9716CF09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5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FE5C8-6DB7-417B-9BF7-50AA08CF2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08B594-15C7-40EA-91EC-88E5E52E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73BD1-58D4-4847-BF5E-47104526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5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8104-3D06-4171-B0C4-58E589270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CEF4-02A6-4F51-9032-5619E9FBC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05995-F8E5-486D-8B39-BC43FE0B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68296-7F34-4EE9-98AF-78ADEC95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70E9B-1E0E-40F3-954C-2266FCEC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5D766-3016-47C5-9EFF-385DFC33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6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DBA3-6700-478E-AFD4-602EEBDC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AA9EE-B69F-4DF2-A2C6-BDF09DCDC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73D62-8722-4856-8507-C27A7990D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3093A-4EF9-4070-B655-4A646FFE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ECBD8-D5DC-41B6-8D6C-97E25D43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06629-F1B1-4AC0-8C69-863F105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3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CC76F-D12C-43F5-9AAF-EB048EC0E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48204-21CF-45F1-81BA-194326CF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B80E0-8B15-4B94-B26B-5F68E54FE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FC6C9-F410-42F9-B6E9-16F5D496F8A6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40A55-DD90-4A5B-B177-D8BD9812E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73688-792F-4273-BB8A-F58B47D1D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5C654-7443-4ADD-B2E3-7ED2F66A1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9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zack-thoutt-57275655/" TargetMode="External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inemag.com/?s=&amp;drink_type=wi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1ECE1-1AEA-4CD4-B805-5925F4D055C4}"/>
              </a:ext>
            </a:extLst>
          </p:cNvPr>
          <p:cNvSpPr txBox="1"/>
          <p:nvPr/>
        </p:nvSpPr>
        <p:spPr>
          <a:xfrm>
            <a:off x="264205" y="0"/>
            <a:ext cx="88856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A50021"/>
                </a:solidFill>
                <a:latin typeface="Rage Italic" panose="020B0604020202020204" pitchFamily="66" charset="0"/>
              </a:rPr>
              <a:t>Pocket Sommelier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85721-DA74-4D74-87CF-60C2DE0E427F}"/>
              </a:ext>
            </a:extLst>
          </p:cNvPr>
          <p:cNvSpPr txBox="1"/>
          <p:nvPr/>
        </p:nvSpPr>
        <p:spPr>
          <a:xfrm>
            <a:off x="7961146" y="4057233"/>
            <a:ext cx="44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A50021"/>
                </a:solidFill>
                <a:latin typeface="Rage Italic" panose="020B0604020202020204" pitchFamily="66" charset="0"/>
              </a:rPr>
              <a:t>A project by</a:t>
            </a:r>
          </a:p>
          <a:p>
            <a:r>
              <a:rPr lang="en-US" sz="4400" dirty="0">
                <a:solidFill>
                  <a:srgbClr val="A50021"/>
                </a:solidFill>
                <a:latin typeface="Rage Italic" panose="020B0604020202020204" pitchFamily="66" charset="0"/>
              </a:rPr>
              <a:t>	Alyza Wiener</a:t>
            </a:r>
          </a:p>
          <a:p>
            <a:r>
              <a:rPr lang="en-US" sz="4400" dirty="0">
                <a:solidFill>
                  <a:srgbClr val="A50021"/>
                </a:solidFill>
                <a:latin typeface="Rage Italic" panose="020B0604020202020204" pitchFamily="66" charset="0"/>
              </a:rPr>
              <a:t>	Reena Desai</a:t>
            </a:r>
          </a:p>
          <a:p>
            <a:r>
              <a:rPr lang="en-US" sz="4400" dirty="0">
                <a:solidFill>
                  <a:srgbClr val="A50021"/>
                </a:solidFill>
                <a:latin typeface="Rage Italic" panose="020B0604020202020204" pitchFamily="66" charset="0"/>
              </a:rPr>
              <a:t>	Daniel Kim</a:t>
            </a:r>
          </a:p>
        </p:txBody>
      </p:sp>
    </p:spTree>
    <p:extLst>
      <p:ext uri="{BB962C8B-B14F-4D97-AF65-F5344CB8AC3E}">
        <p14:creationId xmlns:p14="http://schemas.microsoft.com/office/powerpoint/2010/main" val="128907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9DA6C-CA67-7842-9DE7-F0D927D3A465}"/>
              </a:ext>
            </a:extLst>
          </p:cNvPr>
          <p:cNvSpPr txBox="1"/>
          <p:nvPr/>
        </p:nvSpPr>
        <p:spPr>
          <a:xfrm>
            <a:off x="260968" y="131859"/>
            <a:ext cx="96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Rage Italic" panose="03070502040507070304" pitchFamily="66" charset="0"/>
              </a:rPr>
              <a:t>My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DD67A-30BB-DB4D-9E69-510292F4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8" y="1057656"/>
            <a:ext cx="8674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7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9DA6C-CA67-7842-9DE7-F0D927D3A465}"/>
              </a:ext>
            </a:extLst>
          </p:cNvPr>
          <p:cNvSpPr txBox="1"/>
          <p:nvPr/>
        </p:nvSpPr>
        <p:spPr>
          <a:xfrm>
            <a:off x="260968" y="131859"/>
            <a:ext cx="96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Rage Italic" panose="03070502040507070304" pitchFamily="66" charset="0"/>
              </a:rPr>
              <a:t>More clean 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3CD3CF-0384-D44E-9269-1911CDB3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84" y="839745"/>
            <a:ext cx="11252200" cy="1440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868252-1700-0243-AA58-50BBBAC98134}"/>
              </a:ext>
            </a:extLst>
          </p:cNvPr>
          <p:cNvSpPr txBox="1"/>
          <p:nvPr/>
        </p:nvSpPr>
        <p:spPr>
          <a:xfrm>
            <a:off x="238284" y="2381250"/>
            <a:ext cx="11114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solidFill>
                  <a:srgbClr val="A50021"/>
                </a:solidFill>
              </a:rPr>
              <a:t>Removing duplicates, wines without year or price</a:t>
            </a:r>
          </a:p>
          <a:p>
            <a:pPr marL="742950" indent="-742950">
              <a:buAutoNum type="arabicPeriod"/>
            </a:pPr>
            <a:r>
              <a:rPr lang="en-US" sz="4000" dirty="0">
                <a:solidFill>
                  <a:srgbClr val="A50021"/>
                </a:solidFill>
              </a:rPr>
              <a:t>Removing low-count countries and years.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F0A3B-9683-424E-ADD5-E14271BF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13" y="3681243"/>
            <a:ext cx="3028011" cy="183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57E470-BEDE-074B-8E29-ECFF009A5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488" y="3704689"/>
            <a:ext cx="1522984" cy="192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CC8E0-E734-1145-8224-94E88A716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80" y="5699231"/>
            <a:ext cx="1054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A6999-EFB4-48A4-B5A3-05B4D72D24F9}"/>
              </a:ext>
            </a:extLst>
          </p:cNvPr>
          <p:cNvSpPr txBox="1"/>
          <p:nvPr/>
        </p:nvSpPr>
        <p:spPr>
          <a:xfrm>
            <a:off x="707011" y="2276552"/>
            <a:ext cx="44102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There are 101,085 in this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Cost of wine at the 10th percentile $13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Cost of wine at the 25th percentile $17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0021"/>
                </a:solidFill>
              </a:rPr>
              <a:t>Cost of wine at the 50th percentile $26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Cost of wine at the 75th percentile $43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Cost of wine at the 90th percentile $65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Most expensive wine cost $3300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Cheapest wine cost $4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Median cost of wine is $26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0021"/>
                </a:solidFill>
              </a:rPr>
              <a:t>Average cost of wine is $36</a:t>
            </a:r>
            <a:r>
              <a:rPr lang="en-US" dirty="0">
                <a:solidFill>
                  <a:srgbClr val="A5002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Maximum Grade is 100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50021"/>
                </a:solidFill>
              </a:rPr>
              <a:t>Minimum Grade is 80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0021"/>
                </a:solidFill>
              </a:rPr>
              <a:t>Median Grade is 88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A500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A5002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B5225-356C-45BB-A9BA-E25123797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714" y="2276552"/>
            <a:ext cx="5852172" cy="43891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06979-8C9D-461F-ACA5-B415BF9B2952}"/>
              </a:ext>
            </a:extLst>
          </p:cNvPr>
          <p:cNvSpPr txBox="1"/>
          <p:nvPr/>
        </p:nvSpPr>
        <p:spPr>
          <a:xfrm>
            <a:off x="707010" y="1379162"/>
            <a:ext cx="1087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50021"/>
                </a:solidFill>
              </a:rPr>
              <a:t>Dataset had a wide range of prices for the world’s wines. </a:t>
            </a:r>
          </a:p>
        </p:txBody>
      </p:sp>
    </p:spTree>
    <p:extLst>
      <p:ext uri="{BB962C8B-B14F-4D97-AF65-F5344CB8AC3E}">
        <p14:creationId xmlns:p14="http://schemas.microsoft.com/office/powerpoint/2010/main" val="248166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3BE52-5049-4A33-9B54-74AE7D6B01DF}"/>
              </a:ext>
            </a:extLst>
          </p:cNvPr>
          <p:cNvSpPr txBox="1"/>
          <p:nvPr/>
        </p:nvSpPr>
        <p:spPr>
          <a:xfrm>
            <a:off x="707010" y="1379162"/>
            <a:ext cx="1087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50021"/>
                </a:solidFill>
              </a:rPr>
              <a:t>There is a </a:t>
            </a:r>
            <a:r>
              <a:rPr lang="en-US" sz="2000" b="1" dirty="0">
                <a:solidFill>
                  <a:srgbClr val="A50021"/>
                </a:solidFill>
              </a:rPr>
              <a:t>positive correlation </a:t>
            </a:r>
            <a:r>
              <a:rPr lang="en-US" sz="2000" dirty="0">
                <a:solidFill>
                  <a:srgbClr val="A50021"/>
                </a:solidFill>
              </a:rPr>
              <a:t>between the cost of the wine and the rating. (Slope = 5.64</a:t>
            </a:r>
            <a:r>
              <a:rPr lang="en-US" dirty="0"/>
              <a:t>)</a:t>
            </a:r>
            <a:r>
              <a:rPr lang="en-US" sz="2000" dirty="0">
                <a:solidFill>
                  <a:srgbClr val="A50021"/>
                </a:solidFill>
              </a:rPr>
              <a:t> 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A927AA-4D78-4061-81A9-00B2A4B627A2}"/>
              </a:ext>
            </a:extLst>
          </p:cNvPr>
          <p:cNvGrpSpPr/>
          <p:nvPr/>
        </p:nvGrpSpPr>
        <p:grpSpPr>
          <a:xfrm>
            <a:off x="2095130" y="1917577"/>
            <a:ext cx="6744695" cy="4698382"/>
            <a:chOff x="2475345" y="2243439"/>
            <a:chExt cx="6364480" cy="43725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66E383-B0CC-4999-B87B-8D93644FD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345" y="2372973"/>
              <a:ext cx="6364480" cy="42429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DF8383-D072-4DA9-968C-91B630E21B50}"/>
                </a:ext>
              </a:extLst>
            </p:cNvPr>
            <p:cNvSpPr txBox="1"/>
            <p:nvPr/>
          </p:nvSpPr>
          <p:spPr>
            <a:xfrm>
              <a:off x="5310061" y="2243439"/>
              <a:ext cx="1200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Wine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025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3BE52-5049-4A33-9B54-74AE7D6B01DF}"/>
              </a:ext>
            </a:extLst>
          </p:cNvPr>
          <p:cNvSpPr txBox="1"/>
          <p:nvPr/>
        </p:nvSpPr>
        <p:spPr>
          <a:xfrm>
            <a:off x="707010" y="1379162"/>
            <a:ext cx="1087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50021"/>
                </a:solidFill>
              </a:rPr>
              <a:t>There is </a:t>
            </a:r>
            <a:r>
              <a:rPr lang="en-US" sz="2000" b="1" dirty="0">
                <a:solidFill>
                  <a:srgbClr val="A50021"/>
                </a:solidFill>
              </a:rPr>
              <a:t>a very slight negative correlation </a:t>
            </a:r>
            <a:r>
              <a:rPr lang="en-US" sz="2000" dirty="0">
                <a:solidFill>
                  <a:srgbClr val="A50021"/>
                </a:solidFill>
              </a:rPr>
              <a:t>between the cost of the wine and the year it was made. (Slope = -1.02)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419A0F-AFEC-4290-A338-971B01C7A0A6}"/>
              </a:ext>
            </a:extLst>
          </p:cNvPr>
          <p:cNvGrpSpPr/>
          <p:nvPr/>
        </p:nvGrpSpPr>
        <p:grpSpPr>
          <a:xfrm>
            <a:off x="2105775" y="1962890"/>
            <a:ext cx="7277922" cy="4764934"/>
            <a:chOff x="2105775" y="1962890"/>
            <a:chExt cx="6906250" cy="47649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EEE81-1850-4A4E-A718-27185B43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775" y="2123658"/>
              <a:ext cx="6906250" cy="46041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D8E9BB-855C-4012-A220-F4C9E4C81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3844" y="1962890"/>
              <a:ext cx="1298561" cy="493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178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4DA084-61A5-4C88-B961-A056F33EEBD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1570" y="2080470"/>
          <a:ext cx="1577129" cy="4402544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854996">
                  <a:extLst>
                    <a:ext uri="{9D8B030D-6E8A-4147-A177-3AD203B41FA5}">
                      <a16:colId xmlns:a16="http://schemas.microsoft.com/office/drawing/2014/main" val="1191711867"/>
                    </a:ext>
                  </a:extLst>
                </a:gridCol>
                <a:gridCol w="722133">
                  <a:extLst>
                    <a:ext uri="{9D8B030D-6E8A-4147-A177-3AD203B41FA5}">
                      <a16:colId xmlns:a16="http://schemas.microsoft.com/office/drawing/2014/main" val="2609426265"/>
                    </a:ext>
                  </a:extLst>
                </a:gridCol>
              </a:tblGrid>
              <a:tr h="3171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Wines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59506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47,699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38078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France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14,617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8470818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Italy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14,098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1928201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Spain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5,329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4998671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Portugal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658704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Chile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3,677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108836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Argentina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3,436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614328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Austria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2,118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6924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Germany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1,925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300581"/>
                  </a:ext>
                </a:extLst>
              </a:tr>
              <a:tr h="317104">
                <a:tc>
                  <a:txBody>
                    <a:bodyPr/>
                    <a:lstStyle/>
                    <a:p>
                      <a:r>
                        <a:rPr lang="en-US" sz="1200" dirty="0"/>
                        <a:t>Australia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702470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r>
                        <a:rPr lang="en-US" sz="1200" dirty="0"/>
                        <a:t>New Zealand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1,147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63632"/>
                  </a:ext>
                </a:extLst>
              </a:tr>
              <a:tr h="443077">
                <a:tc>
                  <a:txBody>
                    <a:bodyPr/>
                    <a:lstStyle/>
                    <a:p>
                      <a:r>
                        <a:rPr lang="en-US" sz="1200" dirty="0"/>
                        <a:t>South Africa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0324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1AB9D00-0055-4717-82A7-DA60F35C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50" y="1802623"/>
            <a:ext cx="6518367" cy="4888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439DC-99DF-4812-9C78-F60E18AEA746}"/>
              </a:ext>
            </a:extLst>
          </p:cNvPr>
          <p:cNvSpPr txBox="1"/>
          <p:nvPr/>
        </p:nvSpPr>
        <p:spPr>
          <a:xfrm>
            <a:off x="707010" y="1125771"/>
            <a:ext cx="10875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50021"/>
                </a:solidFill>
              </a:rPr>
              <a:t>US wines vastly outnumber other countries’ wines in our dataset. </a:t>
            </a:r>
          </a:p>
        </p:txBody>
      </p:sp>
    </p:spTree>
    <p:extLst>
      <p:ext uri="{BB962C8B-B14F-4D97-AF65-F5344CB8AC3E}">
        <p14:creationId xmlns:p14="http://schemas.microsoft.com/office/powerpoint/2010/main" val="373760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5D854-713B-41C9-AC11-78498ABEC8AE}"/>
              </a:ext>
            </a:extLst>
          </p:cNvPr>
          <p:cNvSpPr txBox="1"/>
          <p:nvPr/>
        </p:nvSpPr>
        <p:spPr>
          <a:xfrm>
            <a:off x="707010" y="1536174"/>
            <a:ext cx="11171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Ratings were not conducted blindly.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Our database was limited to wines that scored 80+ points by reviewers.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Our database consists overwhelmingly of US wines.</a:t>
            </a:r>
          </a:p>
        </p:txBody>
      </p:sp>
    </p:spTree>
    <p:extLst>
      <p:ext uri="{BB962C8B-B14F-4D97-AF65-F5344CB8AC3E}">
        <p14:creationId xmlns:p14="http://schemas.microsoft.com/office/powerpoint/2010/main" val="309848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2403835" y="276728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Check out our app!</a:t>
            </a:r>
          </a:p>
        </p:txBody>
      </p:sp>
    </p:spTree>
    <p:extLst>
      <p:ext uri="{BB962C8B-B14F-4D97-AF65-F5344CB8AC3E}">
        <p14:creationId xmlns:p14="http://schemas.microsoft.com/office/powerpoint/2010/main" val="174456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92F94C-49C9-4100-B2D7-0EBAA2205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439"/>
            <a:ext cx="10609710" cy="42446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51DDA-B7E4-44A7-917F-04A6F2C736B1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Wine Finder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CE5A-3DA6-41FD-A9F3-1604DD0E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35" y="5690824"/>
            <a:ext cx="64865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6CC4B-2F51-4BB7-BBC8-AA51812E2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27" t="10306" r="20811" b="14760"/>
          <a:stretch/>
        </p:blipFill>
        <p:spPr>
          <a:xfrm>
            <a:off x="8445115" y="1564756"/>
            <a:ext cx="3746885" cy="34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3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A8A3D-B891-4E84-AA10-971D21017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9B99AD-2064-4425-8D59-B648D44D8074}"/>
              </a:ext>
            </a:extLst>
          </p:cNvPr>
          <p:cNvSpPr/>
          <p:nvPr/>
        </p:nvSpPr>
        <p:spPr>
          <a:xfrm>
            <a:off x="0" y="0"/>
            <a:ext cx="122831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Global Distribution of Our Wines</a:t>
            </a:r>
          </a:p>
        </p:txBody>
      </p:sp>
    </p:spTree>
    <p:extLst>
      <p:ext uri="{BB962C8B-B14F-4D97-AF65-F5344CB8AC3E}">
        <p14:creationId xmlns:p14="http://schemas.microsoft.com/office/powerpoint/2010/main" val="341695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wine">
            <a:extLst>
              <a:ext uri="{FF2B5EF4-FFF2-40B4-BE49-F238E27FC236}">
                <a16:creationId xmlns:a16="http://schemas.microsoft.com/office/drawing/2014/main" id="{F1EC9236-A48B-4E8E-B75E-2DAA3C4E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29000"/>
            <a:ext cx="35242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6451F7-27AD-48FD-A31B-8F66614D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95" y="304548"/>
            <a:ext cx="3961409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C25A5-8248-4BE9-809B-1508FAF22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FF8D8F-C2D7-42C1-A68E-F0CE28AC0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312997"/>
            <a:ext cx="6248399" cy="4159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08FB4B-DBAF-4074-83E0-07FDB7914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24" y="1752600"/>
            <a:ext cx="6019800" cy="4013200"/>
          </a:xfrm>
          <a:prstGeom prst="rect">
            <a:avLst/>
          </a:prstGeom>
        </p:spPr>
      </p:pic>
      <p:pic>
        <p:nvPicPr>
          <p:cNvPr id="9" name="Picture 4" descr="Image result for wine">
            <a:extLst>
              <a:ext uri="{FF2B5EF4-FFF2-40B4-BE49-F238E27FC236}">
                <a16:creationId xmlns:a16="http://schemas.microsoft.com/office/drawing/2014/main" id="{BD115133-F83D-4529-A7B7-F81882A55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54" y="-14035"/>
            <a:ext cx="5191125" cy="30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40A4B3-BF0C-4ABA-94F0-A86F9238B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238375"/>
            <a:ext cx="5162550" cy="4619625"/>
          </a:xfrm>
          <a:prstGeom prst="rect">
            <a:avLst/>
          </a:prstGeom>
        </p:spPr>
      </p:pic>
      <p:pic>
        <p:nvPicPr>
          <p:cNvPr id="11" name="Picture 10" descr="A display in a store&#10;&#10;Description automatically generated">
            <a:extLst>
              <a:ext uri="{FF2B5EF4-FFF2-40B4-BE49-F238E27FC236}">
                <a16:creationId xmlns:a16="http://schemas.microsoft.com/office/drawing/2014/main" id="{50569476-A157-4E80-B39F-432EE5CF8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22" y="2642936"/>
            <a:ext cx="5715000" cy="4286250"/>
          </a:xfrm>
          <a:prstGeom prst="rect">
            <a:avLst/>
          </a:prstGeom>
        </p:spPr>
      </p:pic>
      <p:pic>
        <p:nvPicPr>
          <p:cNvPr id="1028" name="Picture 4" descr="Image result for lots of wine">
            <a:extLst>
              <a:ext uri="{FF2B5EF4-FFF2-40B4-BE49-F238E27FC236}">
                <a16:creationId xmlns:a16="http://schemas.microsoft.com/office/drawing/2014/main" id="{577EF1FA-8A75-4882-B092-ADF0C9C5C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7926072" y="-1403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B5CAFBB8-ECB1-4B80-99F5-1AB973D2E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1865981"/>
            <a:ext cx="76200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7A06B-F111-4A4D-A5D1-4B6B3085670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499"/>
          <a:stretch/>
        </p:blipFill>
        <p:spPr>
          <a:xfrm>
            <a:off x="3206067" y="0"/>
            <a:ext cx="5596306" cy="6960445"/>
          </a:xfrm>
          <a:prstGeom prst="rect">
            <a:avLst/>
          </a:prstGeom>
        </p:spPr>
      </p:pic>
      <p:pic>
        <p:nvPicPr>
          <p:cNvPr id="15" name="Picture 10" descr="Image result for spilled wine">
            <a:extLst>
              <a:ext uri="{FF2B5EF4-FFF2-40B4-BE49-F238E27FC236}">
                <a16:creationId xmlns:a16="http://schemas.microsoft.com/office/drawing/2014/main" id="{A39AF9B3-6942-4EAE-B4C9-0C157FC8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0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3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7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9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7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2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2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2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Using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CB6D6-AD6F-4B11-9106-64D660782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449" b="46962"/>
          <a:stretch/>
        </p:blipFill>
        <p:spPr>
          <a:xfrm>
            <a:off x="6698255" y="4552089"/>
            <a:ext cx="3619500" cy="1323439"/>
          </a:xfrm>
          <a:prstGeom prst="rect">
            <a:avLst/>
          </a:prstGeom>
        </p:spPr>
      </p:pic>
      <p:pic>
        <p:nvPicPr>
          <p:cNvPr id="3074" name="Picture 2" descr="Image result for google cloud platform">
            <a:extLst>
              <a:ext uri="{FF2B5EF4-FFF2-40B4-BE49-F238E27FC236}">
                <a16:creationId xmlns:a16="http://schemas.microsoft.com/office/drawing/2014/main" id="{5171CA65-2A91-49F3-BD5E-22429B211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80" y="1411236"/>
            <a:ext cx="4491528" cy="25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maps">
            <a:extLst>
              <a:ext uri="{FF2B5EF4-FFF2-40B4-BE49-F238E27FC236}">
                <a16:creationId xmlns:a16="http://schemas.microsoft.com/office/drawing/2014/main" id="{A370A589-5B0E-489F-ABDC-CB87841A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50" y="4308870"/>
            <a:ext cx="2275788" cy="227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orld weather online">
            <a:extLst>
              <a:ext uri="{FF2B5EF4-FFF2-40B4-BE49-F238E27FC236}">
                <a16:creationId xmlns:a16="http://schemas.microsoft.com/office/drawing/2014/main" id="{B811E062-F06E-4CA2-8992-5A01A4A9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513" y="1509716"/>
            <a:ext cx="3988402" cy="173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821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45D854-713B-41C9-AC11-78498ABEC8AE}"/>
              </a:ext>
            </a:extLst>
          </p:cNvPr>
          <p:cNvSpPr txBox="1"/>
          <p:nvPr/>
        </p:nvSpPr>
        <p:spPr>
          <a:xfrm>
            <a:off x="707010" y="1536174"/>
            <a:ext cx="104877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There were too many distinct wineries to pull geolocation data (without spending $$$).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Google API occasionally pulls incorrect location if search yields multiple results, and skews towards US locations. </a:t>
            </a:r>
          </a:p>
        </p:txBody>
      </p:sp>
    </p:spTree>
    <p:extLst>
      <p:ext uri="{BB962C8B-B14F-4D97-AF65-F5344CB8AC3E}">
        <p14:creationId xmlns:p14="http://schemas.microsoft.com/office/powerpoint/2010/main" val="406225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3810000" y="2767280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7570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ots of wine">
            <a:extLst>
              <a:ext uri="{FF2B5EF4-FFF2-40B4-BE49-F238E27FC236}">
                <a16:creationId xmlns:a16="http://schemas.microsoft.com/office/drawing/2014/main" id="{6CA9F8EA-C559-44E5-88B2-CFC3ED80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246" y="0"/>
            <a:ext cx="58782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B9FF1-9428-42E6-BB6A-D11AE4E55952}"/>
              </a:ext>
            </a:extLst>
          </p:cNvPr>
          <p:cNvSpPr txBox="1"/>
          <p:nvPr/>
        </p:nvSpPr>
        <p:spPr>
          <a:xfrm>
            <a:off x="4881022" y="5334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*</a:t>
            </a:r>
            <a:r>
              <a:rPr lang="en-US" b="1" dirty="0">
                <a:solidFill>
                  <a:srgbClr val="FFFF00"/>
                </a:solidFill>
              </a:rPr>
              <a:t>Cheap</a:t>
            </a:r>
            <a:r>
              <a:rPr lang="en-US" dirty="0">
                <a:solidFill>
                  <a:srgbClr val="FFFF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27286-6B48-4513-89BB-4519E3C8E0EE}"/>
              </a:ext>
            </a:extLst>
          </p:cNvPr>
          <p:cNvSpPr txBox="1"/>
          <p:nvPr/>
        </p:nvSpPr>
        <p:spPr>
          <a:xfrm>
            <a:off x="5235389" y="5562600"/>
            <a:ext cx="533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5887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B1DCE-95BE-42CF-AF5E-0EE0721D4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03" y="0"/>
            <a:ext cx="5515992" cy="6894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2600CA-F536-46F4-A9FB-E8F008D3B4A4}"/>
              </a:ext>
            </a:extLst>
          </p:cNvPr>
          <p:cNvSpPr/>
          <p:nvPr/>
        </p:nvSpPr>
        <p:spPr>
          <a:xfrm>
            <a:off x="3198920" y="106531"/>
            <a:ext cx="57941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A50021"/>
                </a:solidFill>
                <a:latin typeface="Rage Italic" panose="020B0604020202020204" pitchFamily="66" charset="0"/>
              </a:rPr>
              <a:t>Cheers, </a:t>
            </a:r>
            <a:r>
              <a:rPr lang="en-US" sz="6600" dirty="0" err="1">
                <a:solidFill>
                  <a:srgbClr val="A50021"/>
                </a:solidFill>
                <a:latin typeface="Rage Italic" panose="020B0604020202020204" pitchFamily="66" charset="0"/>
              </a:rPr>
              <a:t>Dartlings</a:t>
            </a:r>
            <a:r>
              <a:rPr lang="en-US" sz="6600" dirty="0">
                <a:solidFill>
                  <a:srgbClr val="A50021"/>
                </a:solidFill>
                <a:latin typeface="Rage Italic" panose="020B0604020202020204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2153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Image result for exploding head emoji">
            <a:extLst>
              <a:ext uri="{FF2B5EF4-FFF2-40B4-BE49-F238E27FC236}">
                <a16:creationId xmlns:a16="http://schemas.microsoft.com/office/drawing/2014/main" id="{80EAF1D8-E547-41D7-B417-86F1AD1B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81001"/>
            <a:ext cx="6248398" cy="62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4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CBC33FC5-B189-46B5-8B61-89BA01FDA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5" r="3851"/>
          <a:stretch/>
        </p:blipFill>
        <p:spPr bwMode="auto">
          <a:xfrm flipH="1">
            <a:off x="3211443" y="0"/>
            <a:ext cx="2365866" cy="165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ommelier">
            <a:extLst>
              <a:ext uri="{FF2B5EF4-FFF2-40B4-BE49-F238E27FC236}">
                <a16:creationId xmlns:a16="http://schemas.microsoft.com/office/drawing/2014/main" id="{E25BEEFC-1954-43D5-A885-91F908C97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90"/>
          <a:stretch/>
        </p:blipFill>
        <p:spPr bwMode="auto">
          <a:xfrm>
            <a:off x="9248191" y="3561803"/>
            <a:ext cx="2943810" cy="329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niffing wine">
            <a:extLst>
              <a:ext uri="{FF2B5EF4-FFF2-40B4-BE49-F238E27FC236}">
                <a16:creationId xmlns:a16="http://schemas.microsoft.com/office/drawing/2014/main" id="{AE0B905A-E5C5-4B7C-BA3D-C928C4716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1"/>
          <a:stretch/>
        </p:blipFill>
        <p:spPr bwMode="auto">
          <a:xfrm>
            <a:off x="8194677" y="-44440"/>
            <a:ext cx="4003426" cy="36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female sommelier">
            <a:extLst>
              <a:ext uri="{FF2B5EF4-FFF2-40B4-BE49-F238E27FC236}">
                <a16:creationId xmlns:a16="http://schemas.microsoft.com/office/drawing/2014/main" id="{A25B3046-664D-4A8A-9C05-9F634B914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6" r="37013"/>
          <a:stretch/>
        </p:blipFill>
        <p:spPr bwMode="auto">
          <a:xfrm>
            <a:off x="5327077" y="-35785"/>
            <a:ext cx="3496394" cy="3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ommelier">
            <a:extLst>
              <a:ext uri="{FF2B5EF4-FFF2-40B4-BE49-F238E27FC236}">
                <a16:creationId xmlns:a16="http://schemas.microsoft.com/office/drawing/2014/main" id="{47E07F0C-6CA8-40B0-B14C-19244E8C9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9"/>
          <a:stretch/>
        </p:blipFill>
        <p:spPr bwMode="auto">
          <a:xfrm flipH="1">
            <a:off x="5212941" y="3278549"/>
            <a:ext cx="4152682" cy="357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sniffing wine">
            <a:extLst>
              <a:ext uri="{FF2B5EF4-FFF2-40B4-BE49-F238E27FC236}">
                <a16:creationId xmlns:a16="http://schemas.microsoft.com/office/drawing/2014/main" id="{F08257BA-9B26-4F77-A7FD-B4A2AD3D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35785"/>
            <a:ext cx="371048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165FFD3-7E00-4622-8BC1-24C7345D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70" y="1626554"/>
            <a:ext cx="3303030" cy="324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ommelier">
            <a:extLst>
              <a:ext uri="{FF2B5EF4-FFF2-40B4-BE49-F238E27FC236}">
                <a16:creationId xmlns:a16="http://schemas.microsoft.com/office/drawing/2014/main" id="{FFF4EDB6-05DE-4A95-AD76-67BF093D2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0"/>
          <a:stretch/>
        </p:blipFill>
        <p:spPr bwMode="auto">
          <a:xfrm>
            <a:off x="0" y="1921735"/>
            <a:ext cx="267499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female sommelier">
            <a:extLst>
              <a:ext uri="{FF2B5EF4-FFF2-40B4-BE49-F238E27FC236}">
                <a16:creationId xmlns:a16="http://schemas.microsoft.com/office/drawing/2014/main" id="{776920F2-EB19-49D7-9458-AE62B1FA1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6"/>
          <a:stretch/>
        </p:blipFill>
        <p:spPr bwMode="auto">
          <a:xfrm>
            <a:off x="-13714" y="4378350"/>
            <a:ext cx="37147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female sommelier">
            <a:extLst>
              <a:ext uri="{FF2B5EF4-FFF2-40B4-BE49-F238E27FC236}">
                <a16:creationId xmlns:a16="http://schemas.microsoft.com/office/drawing/2014/main" id="{64757A0F-7CED-4A60-9916-1290048005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6" r="13295" b="8731"/>
          <a:stretch/>
        </p:blipFill>
        <p:spPr bwMode="auto">
          <a:xfrm>
            <a:off x="3211443" y="4499047"/>
            <a:ext cx="2884557" cy="23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57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942AB-64CF-448B-85E8-61D6B8B219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3" b="4142"/>
          <a:stretch/>
        </p:blipFill>
        <p:spPr>
          <a:xfrm>
            <a:off x="0" y="3682314"/>
            <a:ext cx="3867150" cy="3175686"/>
          </a:xfrm>
          <a:prstGeom prst="rect">
            <a:avLst/>
          </a:prstGeom>
        </p:spPr>
      </p:pic>
      <p:pic>
        <p:nvPicPr>
          <p:cNvPr id="2052" name="Picture 4" descr="Image result for woman with wine">
            <a:extLst>
              <a:ext uri="{FF2B5EF4-FFF2-40B4-BE49-F238E27FC236}">
                <a16:creationId xmlns:a16="http://schemas.microsoft.com/office/drawing/2014/main" id="{BC0C8EA4-E3E3-47A5-BF74-65BC74971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8"/>
          <a:stretch/>
        </p:blipFill>
        <p:spPr bwMode="auto">
          <a:xfrm>
            <a:off x="622642" y="-21405"/>
            <a:ext cx="3739293" cy="37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4EADB-CB52-4722-BA5A-493823859D58}"/>
              </a:ext>
            </a:extLst>
          </p:cNvPr>
          <p:cNvSpPr txBox="1"/>
          <p:nvPr/>
        </p:nvSpPr>
        <p:spPr>
          <a:xfrm>
            <a:off x="4188135" y="1187777"/>
            <a:ext cx="88856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A50021"/>
                </a:solidFill>
                <a:latin typeface="Rage Italic" panose="020B0604020202020204" pitchFamily="66" charset="0"/>
              </a:rPr>
              <a:t>Pocket Sommelier</a:t>
            </a:r>
          </a:p>
        </p:txBody>
      </p:sp>
    </p:spTree>
    <p:extLst>
      <p:ext uri="{BB962C8B-B14F-4D97-AF65-F5344CB8AC3E}">
        <p14:creationId xmlns:p14="http://schemas.microsoft.com/office/powerpoint/2010/main" val="415696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Our (Null) Hypotheses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4A76C-E175-4BAF-85CA-9E771A7D2D5E}"/>
              </a:ext>
            </a:extLst>
          </p:cNvPr>
          <p:cNvSpPr txBox="1"/>
          <p:nvPr/>
        </p:nvSpPr>
        <p:spPr>
          <a:xfrm>
            <a:off x="707011" y="1536174"/>
            <a:ext cx="104966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Ratings for expensive wines will be comparable to cheaper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Ratings for older wines will be comparable to newer wines.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A50021"/>
                </a:solidFill>
              </a:rPr>
              <a:t>Prices of older wines will be comparable to newer wines</a:t>
            </a:r>
          </a:p>
        </p:txBody>
      </p:sp>
    </p:spTree>
    <p:extLst>
      <p:ext uri="{BB962C8B-B14F-4D97-AF65-F5344CB8AC3E}">
        <p14:creationId xmlns:p14="http://schemas.microsoft.com/office/powerpoint/2010/main" val="389365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8AAC11-9182-4D85-B38A-4488D747CD02}"/>
              </a:ext>
            </a:extLst>
          </p:cNvPr>
          <p:cNvSpPr/>
          <p:nvPr/>
        </p:nvSpPr>
        <p:spPr>
          <a:xfrm>
            <a:off x="0" y="0"/>
            <a:ext cx="90120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rgbClr val="A50021"/>
                </a:solidFill>
                <a:latin typeface="Rage Italic" panose="020B0604020202020204" pitchFamily="66" charset="0"/>
              </a:rPr>
              <a:t>Finding Our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0E13CA-EBD6-4FB9-B72A-06B2AFBB780F}"/>
              </a:ext>
            </a:extLst>
          </p:cNvPr>
          <p:cNvSpPr txBox="1"/>
          <p:nvPr/>
        </p:nvSpPr>
        <p:spPr>
          <a:xfrm>
            <a:off x="707010" y="1536174"/>
            <a:ext cx="1021545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Dataset derived from </a:t>
            </a:r>
            <a:r>
              <a:rPr lang="en-US" sz="2000" dirty="0">
                <a:solidFill>
                  <a:srgbClr val="A5002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www.kaggle.com</a:t>
            </a:r>
            <a:r>
              <a:rPr lang="en-US" sz="2000" dirty="0">
                <a:solidFill>
                  <a:srgbClr val="A5002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Zack </a:t>
            </a:r>
            <a:r>
              <a:rPr lang="en-US" sz="2000" dirty="0" err="1">
                <a:solidFill>
                  <a:srgbClr val="A500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Thoutt</a:t>
            </a:r>
            <a:r>
              <a:rPr lang="en-US" sz="2000" dirty="0">
                <a:solidFill>
                  <a:srgbClr val="A50021"/>
                </a:solidFill>
              </a:rPr>
              <a:t> scraped the data from </a:t>
            </a:r>
            <a:r>
              <a:rPr lang="en-US" sz="2000" dirty="0" err="1">
                <a:solidFill>
                  <a:srgbClr val="A5002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WineEnthusiast</a:t>
            </a:r>
            <a:r>
              <a:rPr lang="en-US" sz="2000" dirty="0">
                <a:solidFill>
                  <a:srgbClr val="A50021"/>
                </a:solidFill>
              </a:rPr>
              <a:t> on November 22nd, 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Dataset contains 129,970 rows of wine data to include the following wine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Variety of wine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Price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Grade (rating)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Winery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Province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Country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Description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Wine Taster’s name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50021"/>
                </a:solidFill>
              </a:rPr>
              <a:t>Wine Taster’s Twitter review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A50021"/>
              </a:solidFill>
            </a:endParaRPr>
          </a:p>
          <a:p>
            <a:r>
              <a:rPr lang="en-US" sz="1600" dirty="0">
                <a:solidFill>
                  <a:srgbClr val="A50021"/>
                </a:solidFill>
              </a:rPr>
              <a:t>Dataset Source: https://www.kaggle.com/zynicide/wine-reviews/version/4#winemag-data-130k-v2.csv</a:t>
            </a:r>
          </a:p>
          <a:p>
            <a:endParaRPr lang="en-US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450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9DA6C-CA67-7842-9DE7-F0D927D3A465}"/>
              </a:ext>
            </a:extLst>
          </p:cNvPr>
          <p:cNvSpPr txBox="1"/>
          <p:nvPr/>
        </p:nvSpPr>
        <p:spPr>
          <a:xfrm>
            <a:off x="260968" y="131859"/>
            <a:ext cx="96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Rage Italic" panose="03070502040507070304" pitchFamily="66" charset="0"/>
              </a:rPr>
              <a:t>Our original Data – No column for Year, but…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3C69F-2B2A-714F-9762-64DD566D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1" y="2883408"/>
            <a:ext cx="11908101" cy="786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FA86DF-A2F5-F847-8F21-1F16D62B7130}"/>
              </a:ext>
            </a:extLst>
          </p:cNvPr>
          <p:cNvSpPr txBox="1"/>
          <p:nvPr/>
        </p:nvSpPr>
        <p:spPr>
          <a:xfrm>
            <a:off x="163430" y="4002665"/>
            <a:ext cx="10589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50021"/>
                </a:solidFill>
              </a:rPr>
              <a:t>So our plan was to..</a:t>
            </a:r>
          </a:p>
          <a:p>
            <a:r>
              <a:rPr lang="en-US" sz="3200" dirty="0">
                <a:solidFill>
                  <a:srgbClr val="A50021"/>
                </a:solidFill>
              </a:rPr>
              <a:t>1. Split the title string into string elements, then pull out digits. </a:t>
            </a:r>
          </a:p>
          <a:p>
            <a:r>
              <a:rPr lang="en-US" sz="3200" dirty="0">
                <a:solidFill>
                  <a:srgbClr val="A50021"/>
                </a:solidFill>
              </a:rPr>
              <a:t>2. Append it to a new list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AA8721-5E0F-7D47-9B3E-D4E8D12ED433}"/>
              </a:ext>
            </a:extLst>
          </p:cNvPr>
          <p:cNvGrpSpPr/>
          <p:nvPr/>
        </p:nvGrpSpPr>
        <p:grpSpPr>
          <a:xfrm>
            <a:off x="260968" y="839745"/>
            <a:ext cx="11315700" cy="1473200"/>
            <a:chOff x="260968" y="839745"/>
            <a:chExt cx="11315700" cy="1473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A31F3B4-481D-524F-95BA-343E0327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968" y="839745"/>
              <a:ext cx="11315700" cy="14732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13CA1D-CE33-E24F-B2F6-5CC3150FF9B2}"/>
                </a:ext>
              </a:extLst>
            </p:cNvPr>
            <p:cNvSpPr/>
            <p:nvPr/>
          </p:nvSpPr>
          <p:spPr>
            <a:xfrm>
              <a:off x="9643872" y="938784"/>
              <a:ext cx="731520" cy="137416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156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79DA6C-CA67-7842-9DE7-F0D927D3A465}"/>
              </a:ext>
            </a:extLst>
          </p:cNvPr>
          <p:cNvSpPr txBox="1"/>
          <p:nvPr/>
        </p:nvSpPr>
        <p:spPr>
          <a:xfrm>
            <a:off x="260967" y="131858"/>
            <a:ext cx="965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Rage Italic" panose="03070502040507070304" pitchFamily="66" charset="0"/>
              </a:rPr>
              <a:t>But exceptions…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A86DF-A2F5-F847-8F21-1F16D62B7130}"/>
              </a:ext>
            </a:extLst>
          </p:cNvPr>
          <p:cNvSpPr txBox="1"/>
          <p:nvPr/>
        </p:nvSpPr>
        <p:spPr>
          <a:xfrm>
            <a:off x="163430" y="4002665"/>
            <a:ext cx="10589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rgbClr val="A50021"/>
                </a:solidFill>
              </a:rPr>
              <a:t>Some titles have no numbers. 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A50021"/>
                </a:solidFill>
              </a:rPr>
              <a:t>Some titles have numbers that are not years.</a:t>
            </a:r>
          </a:p>
          <a:p>
            <a:pPr marL="514350" indent="-514350">
              <a:buAutoNum type="arabicPeriod"/>
            </a:pPr>
            <a:r>
              <a:rPr lang="en-US" sz="3200" dirty="0">
                <a:solidFill>
                  <a:srgbClr val="A50021"/>
                </a:solidFill>
              </a:rPr>
              <a:t>Some titles contain multiple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F7D14-C31E-9747-A01C-F7FAEC9A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68" y="1180983"/>
            <a:ext cx="7602233" cy="1102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3BE1D-FF92-C749-8DD1-1F3954EE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67" y="2624836"/>
            <a:ext cx="11326735" cy="8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488</Words>
  <Application>Microsoft Office PowerPoint</Application>
  <PresentationFormat>Widescreen</PresentationFormat>
  <Paragraphs>103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Rage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Alyza Wiener</dc:creator>
  <cp:lastModifiedBy>Alyza Wiener</cp:lastModifiedBy>
  <cp:revision>32</cp:revision>
  <dcterms:created xsi:type="dcterms:W3CDTF">2019-01-22T03:20:19Z</dcterms:created>
  <dcterms:modified xsi:type="dcterms:W3CDTF">2019-01-22T23:29:48Z</dcterms:modified>
</cp:coreProperties>
</file>